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4"/>
  </p:sldMasterIdLst>
  <p:notesMasterIdLst>
    <p:notesMasterId r:id="rId40"/>
  </p:notesMasterIdLst>
  <p:sldIdLst>
    <p:sldId id="256" r:id="rId5"/>
    <p:sldId id="300" r:id="rId6"/>
    <p:sldId id="260" r:id="rId7"/>
    <p:sldId id="261" r:id="rId8"/>
    <p:sldId id="263" r:id="rId9"/>
    <p:sldId id="264" r:id="rId10"/>
    <p:sldId id="262" r:id="rId11"/>
    <p:sldId id="268" r:id="rId12"/>
    <p:sldId id="267" r:id="rId13"/>
    <p:sldId id="266" r:id="rId14"/>
    <p:sldId id="269" r:id="rId15"/>
    <p:sldId id="301" r:id="rId16"/>
    <p:sldId id="270" r:id="rId17"/>
    <p:sldId id="272" r:id="rId18"/>
    <p:sldId id="278" r:id="rId19"/>
    <p:sldId id="275" r:id="rId20"/>
    <p:sldId id="276" r:id="rId21"/>
    <p:sldId id="302" r:id="rId22"/>
    <p:sldId id="303" r:id="rId23"/>
    <p:sldId id="277" r:id="rId24"/>
    <p:sldId id="279" r:id="rId25"/>
    <p:sldId id="304" r:id="rId26"/>
    <p:sldId id="280" r:id="rId27"/>
    <p:sldId id="305" r:id="rId28"/>
    <p:sldId id="281" r:id="rId29"/>
    <p:sldId id="306" r:id="rId30"/>
    <p:sldId id="282" r:id="rId31"/>
    <p:sldId id="298" r:id="rId32"/>
    <p:sldId id="308" r:id="rId33"/>
    <p:sldId id="309" r:id="rId34"/>
    <p:sldId id="310" r:id="rId35"/>
    <p:sldId id="311" r:id="rId36"/>
    <p:sldId id="312" r:id="rId37"/>
    <p:sldId id="313" r:id="rId38"/>
    <p:sldId id="2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981227F-50FF-4706-96A4-446935523208}">
          <p14:sldIdLst>
            <p14:sldId id="256"/>
            <p14:sldId id="300"/>
          </p14:sldIdLst>
        </p14:section>
        <p14:section name="研究内容导入" id="{1DD60889-710B-4A9F-8A00-E6C6686397F9}">
          <p14:sldIdLst>
            <p14:sldId id="260"/>
            <p14:sldId id="261"/>
            <p14:sldId id="263"/>
            <p14:sldId id="264"/>
            <p14:sldId id="262"/>
          </p14:sldIdLst>
        </p14:section>
        <p14:section name="图像有效区域提取" id="{E2471C14-4CCB-47D2-B0DB-51EEC1C8DC9E}">
          <p14:sldIdLst>
            <p14:sldId id="268"/>
            <p14:sldId id="267"/>
            <p14:sldId id="266"/>
            <p14:sldId id="269"/>
            <p14:sldId id="301"/>
            <p14:sldId id="270"/>
          </p14:sldIdLst>
        </p14:section>
        <p14:section name="图像校正" id="{7CB51110-5DC2-4AAC-AB5A-20DE7FAF5CC4}">
          <p14:sldIdLst>
            <p14:sldId id="272"/>
            <p14:sldId id="278"/>
            <p14:sldId id="275"/>
            <p14:sldId id="276"/>
            <p14:sldId id="302"/>
            <p14:sldId id="303"/>
          </p14:sldIdLst>
        </p14:section>
        <p14:section name="图像拼接" id="{568506C8-20F3-45B8-BDAA-7AEE5C43C74F}">
          <p14:sldIdLst>
            <p14:sldId id="277"/>
            <p14:sldId id="279"/>
            <p14:sldId id="304"/>
            <p14:sldId id="280"/>
            <p14:sldId id="305"/>
            <p14:sldId id="281"/>
            <p14:sldId id="306"/>
            <p14:sldId id="282"/>
          </p14:sldIdLst>
        </p14:section>
        <p14:section name="全景图漫游浏览" id="{B9567354-B6DA-481E-95FD-0ED9991E19FE}">
          <p14:sldIdLst>
            <p14:sldId id="298"/>
            <p14:sldId id="308"/>
            <p14:sldId id="309"/>
            <p14:sldId id="310"/>
            <p14:sldId id="311"/>
            <p14:sldId id="312"/>
            <p14:sldId id="31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B01"/>
    <a:srgbClr val="004B50"/>
    <a:srgbClr val="4BACC6"/>
    <a:srgbClr val="4F81BD"/>
    <a:srgbClr val="3A3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8" autoAdjust="0"/>
    <p:restoredTop sz="94660"/>
  </p:normalViewPr>
  <p:slideViewPr>
    <p:cSldViewPr snapToGrid="0">
      <p:cViewPr>
        <p:scale>
          <a:sx n="125" d="100"/>
          <a:sy n="125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e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emf"/><Relationship Id="rId4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0BA83-C5C2-4211-9B92-8B40D59BAF28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2391A-A9ED-4DFC-BA8F-F789D9BEA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8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0691-DD91-40E2-AE44-1B7B9BBFF4E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736518"/>
            <a:ext cx="8063485" cy="2695311"/>
          </a:xfrm>
        </p:spPr>
        <p:txBody>
          <a:bodyPr anchor="ctr" anchorCtr="1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5200" y="3431828"/>
            <a:ext cx="5098542" cy="2397471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9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01930" y="1187620"/>
            <a:ext cx="268927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891203" y="1187620"/>
            <a:ext cx="6252797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209085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8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57041" y="1187620"/>
            <a:ext cx="288695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06546" y="1187620"/>
            <a:ext cx="605086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209085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08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209085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56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404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985803"/>
            <a:ext cx="8727759" cy="886397"/>
          </a:xfrm>
        </p:spPr>
        <p:txBody>
          <a:bodyPr anchor="ctr" anchorCtr="0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8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579601"/>
            <a:ext cx="4033911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9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579601"/>
            <a:ext cx="4033911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30" y="2579601"/>
            <a:ext cx="4033912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3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92881" y="1204914"/>
            <a:ext cx="8764191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01930" y="237068"/>
            <a:ext cx="8740142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Review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57538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>
            <a:hlinkClick r:id="" action="ppaction://hlinkshowjump?jump=endshow"/>
          </p:cNvPr>
          <p:cNvSpPr>
            <a:spLocks noChangeArrowheads="1"/>
          </p:cNvSpPr>
          <p:nvPr userDrawn="1"/>
        </p:nvSpPr>
        <p:spPr bwMode="auto">
          <a:xfrm>
            <a:off x="131763" y="1049338"/>
            <a:ext cx="8850312" cy="497205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337380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92881" y="1204914"/>
            <a:ext cx="8764191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01930" y="237068"/>
            <a:ext cx="8740142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/>
              <a:t>主要内容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4599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97324"/>
            <a:ext cx="874014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4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22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28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81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7618810" y="6378575"/>
            <a:ext cx="1229915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0:00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17160" y="3567660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736518"/>
            <a:ext cx="8063485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3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B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/>
          <p:cNvSpPr>
            <a:spLocks noGrp="1"/>
          </p:cNvSpPr>
          <p:nvPr>
            <p:ph sz="quarter" idx="11" hasCustomPrompt="1"/>
          </p:nvPr>
        </p:nvSpPr>
        <p:spPr>
          <a:xfrm>
            <a:off x="540257" y="5711037"/>
            <a:ext cx="8070056" cy="823913"/>
          </a:xfrm>
        </p:spPr>
        <p:txBody>
          <a:bodyPr/>
          <a:lstStyle>
            <a:lvl1pPr>
              <a:defRPr sz="360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http://location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7161" y="3567660"/>
            <a:ext cx="1822807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736518"/>
            <a:ext cx="8063485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84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64" y="3813716"/>
            <a:ext cx="6178273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948902"/>
            <a:ext cx="8727759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8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92881" y="1204914"/>
            <a:ext cx="8951119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7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92881" y="1204914"/>
            <a:ext cx="8951119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209085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7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01929" y="1187620"/>
            <a:ext cx="437007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 marL="234950" indent="0">
              <a:buNone/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1" y="1187620"/>
            <a:ext cx="4571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209085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5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05488"/>
            <a:ext cx="8740142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" y="1187620"/>
            <a:ext cx="8740142" cy="5379312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7" r:id="rId20"/>
    <p:sldLayoutId id="2147483738" r:id="rId21"/>
    <p:sldLayoutId id="2147483739" r:id="rId22"/>
    <p:sldLayoutId id="2147483740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3733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33357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690545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53.wmf"/><Relationship Id="rId3" Type="http://schemas.openxmlformats.org/officeDocument/2006/relationships/image" Target="../media/image54.emf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60.emf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76.jpe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81.jpeg"/><Relationship Id="rId4" Type="http://schemas.openxmlformats.org/officeDocument/2006/relationships/image" Target="../media/image78.jpeg"/><Relationship Id="rId9" Type="http://schemas.openxmlformats.org/officeDocument/2006/relationships/image" Target="../media/image8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package" Target="../embeddings/Microsoft_Visio___1.vsdx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package" Target="../embeddings/Microsoft_Visio___2.vsdx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97.wmf"/><Relationship Id="rId4" Type="http://schemas.openxmlformats.org/officeDocument/2006/relationships/image" Target="../media/image94.emf"/><Relationship Id="rId9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03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0.wmf"/><Relationship Id="rId11" Type="http://schemas.openxmlformats.org/officeDocument/2006/relationships/package" Target="../embeddings/Microsoft_Visio___3.vsdx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0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1"/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天津大学硕士研究生毕业答辩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effectLst>
            <a:outerShdw dist="25400" dir="2400000" algn="l" rotWithShape="0">
              <a:prstClr val="black">
                <a:alpha val="53000"/>
              </a:prstClr>
            </a:outerShdw>
          </a:effectLst>
        </p:spPr>
        <p:txBody>
          <a:bodyPr anchor="ctr" anchorCtr="0"/>
          <a:lstStyle/>
          <a:p>
            <a:r>
              <a:rPr lang="zh-CN" altLang="en-US" sz="2800" b="1" kern="0" spc="1400" dirty="0" smtClean="0"/>
              <a:t>答辩</a:t>
            </a:r>
            <a:r>
              <a:rPr lang="zh-CN" altLang="en-US" sz="2800" b="1" kern="0" dirty="0" smtClean="0"/>
              <a:t>人：</a:t>
            </a:r>
            <a:r>
              <a:rPr lang="zh-CN" altLang="en-US" sz="2800" b="1" spc="350" dirty="0" smtClean="0"/>
              <a:t>王志舟</a:t>
            </a:r>
            <a:endParaRPr lang="en-US" altLang="zh-CN" sz="2800" b="1" spc="350" dirty="0" smtClean="0"/>
          </a:p>
          <a:p>
            <a:r>
              <a:rPr lang="zh-CN" altLang="en-US" sz="2800" b="1" dirty="0" smtClean="0"/>
              <a:t>指导教师</a:t>
            </a:r>
            <a:r>
              <a:rPr lang="zh-CN" altLang="en-US" sz="2800" b="1" dirty="0"/>
              <a:t>：</a:t>
            </a:r>
            <a:r>
              <a:rPr lang="zh-CN" altLang="en-US" sz="2800" b="1" spc="70" dirty="0" smtClean="0"/>
              <a:t>张    军</a:t>
            </a:r>
            <a:r>
              <a:rPr lang="en-US" altLang="zh-CN" sz="2800" b="1" spc="70" dirty="0"/>
              <a:t> </a:t>
            </a:r>
            <a:r>
              <a:rPr lang="en-US" altLang="zh-CN" sz="2800" b="1" spc="70" dirty="0" smtClean="0"/>
              <a:t>   </a:t>
            </a:r>
            <a:r>
              <a:rPr lang="zh-CN" altLang="en-US" sz="2800" b="1" spc="70" dirty="0" smtClean="0"/>
              <a:t>副教授</a:t>
            </a:r>
            <a:endParaRPr lang="en-US" altLang="zh-CN" sz="2800" b="1" spc="70" dirty="0" smtClean="0"/>
          </a:p>
          <a:p>
            <a:r>
              <a:rPr lang="zh-CN" altLang="en-US" sz="2800" b="1" dirty="0" smtClean="0"/>
              <a:t>学科专业：</a:t>
            </a:r>
            <a:r>
              <a:rPr lang="zh-CN" altLang="en-US" sz="2800" b="1" spc="250" dirty="0" smtClean="0"/>
              <a:t>控制科学与工程</a:t>
            </a:r>
            <a:endParaRPr lang="en-US" altLang="zh-CN" sz="2800" b="1" spc="250" dirty="0" smtClean="0"/>
          </a:p>
          <a:p>
            <a:r>
              <a:rPr lang="zh-CN" altLang="en-US" sz="2800" b="1" dirty="0" smtClean="0"/>
              <a:t>答辩时间：</a:t>
            </a:r>
            <a:r>
              <a:rPr lang="en-US" altLang="zh-CN" sz="2800" b="1" dirty="0" smtClean="0"/>
              <a:t>2015</a:t>
            </a:r>
            <a:r>
              <a:rPr lang="zh-CN" altLang="en-US" sz="2800" b="1" dirty="0" smtClean="0"/>
              <a:t>年</a:t>
            </a:r>
            <a:r>
              <a:rPr lang="en-US" altLang="zh-CN" sz="2800" b="1" dirty="0" smtClean="0"/>
              <a:t>12</a:t>
            </a:r>
            <a:r>
              <a:rPr lang="zh-CN" altLang="en-US" sz="2800" b="1" dirty="0" smtClean="0"/>
              <a:t>月</a:t>
            </a:r>
            <a:r>
              <a:rPr lang="en-US" altLang="zh-CN" sz="2800" b="1" dirty="0" smtClean="0"/>
              <a:t>03</a:t>
            </a:r>
            <a:r>
              <a:rPr lang="zh-CN" altLang="en-US" sz="2800" b="1" dirty="0" smtClean="0"/>
              <a:t>日</a:t>
            </a: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73408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提取结果分析</a:t>
            </a:r>
            <a:endParaRPr 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921392" y="2012778"/>
            <a:ext cx="1800000" cy="3828601"/>
            <a:chOff x="921392" y="2012778"/>
            <a:chExt cx="1800000" cy="3828601"/>
          </a:xfrm>
        </p:grpSpPr>
        <p:pic>
          <p:nvPicPr>
            <p:cNvPr id="9" name="图片 8" descr="org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r="18750"/>
            <a:stretch>
              <a:fillRect/>
            </a:stretch>
          </p:blipFill>
          <p:spPr bwMode="auto">
            <a:xfrm>
              <a:off x="921392" y="2012778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 descr="org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392" y="404137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3006647" y="2012778"/>
            <a:ext cx="1800000" cy="3828601"/>
            <a:chOff x="3006647" y="2012778"/>
            <a:chExt cx="1800000" cy="3828601"/>
          </a:xfrm>
        </p:grpSpPr>
        <p:pic>
          <p:nvPicPr>
            <p:cNvPr id="12" name="图片 11" descr="area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8" r="17908"/>
            <a:stretch>
              <a:fillRect/>
            </a:stretch>
          </p:blipFill>
          <p:spPr bwMode="auto">
            <a:xfrm>
              <a:off x="3006647" y="2012778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 descr="area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647" y="404137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组合 30"/>
          <p:cNvGrpSpPr/>
          <p:nvPr/>
        </p:nvGrpSpPr>
        <p:grpSpPr>
          <a:xfrm>
            <a:off x="5091902" y="2012778"/>
            <a:ext cx="1800000" cy="3828601"/>
            <a:chOff x="5091902" y="2012778"/>
            <a:chExt cx="1800000" cy="3828601"/>
          </a:xfrm>
        </p:grpSpPr>
        <p:pic>
          <p:nvPicPr>
            <p:cNvPr id="14" name="图片 13" descr="Hough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1" r="19038"/>
            <a:stretch>
              <a:fillRect/>
            </a:stretch>
          </p:blipFill>
          <p:spPr bwMode="auto">
            <a:xfrm>
              <a:off x="5091902" y="2012778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14" descr="hough3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1902" y="404137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组合 31"/>
          <p:cNvGrpSpPr/>
          <p:nvPr/>
        </p:nvGrpSpPr>
        <p:grpSpPr>
          <a:xfrm>
            <a:off x="7177158" y="2012778"/>
            <a:ext cx="1800000" cy="3828601"/>
            <a:chOff x="7177158" y="2012778"/>
            <a:chExt cx="1800000" cy="3828601"/>
          </a:xfrm>
        </p:grpSpPr>
        <p:pic>
          <p:nvPicPr>
            <p:cNvPr id="16" name="图片 15" descr="scan1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8" r="19038"/>
            <a:stretch>
              <a:fillRect/>
            </a:stretch>
          </p:blipFill>
          <p:spPr bwMode="auto">
            <a:xfrm>
              <a:off x="7177158" y="2012778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 descr="scan3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158" y="404137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1381125" y="1249104"/>
            <a:ext cx="995144" cy="6093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 smtClean="0"/>
              <a:t>原图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56499" y="1249104"/>
            <a:ext cx="2072362" cy="6093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/>
              <a:t>面积统计法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28861" y="1249104"/>
            <a:ext cx="2072362" cy="6093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/>
              <a:t>霍夫圆检测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47202" y="1249104"/>
            <a:ext cx="1713290" cy="6093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/>
              <a:t>线扫描法</a:t>
            </a:r>
          </a:p>
        </p:txBody>
      </p:sp>
      <p:sp>
        <p:nvSpPr>
          <p:cNvPr id="6" name="矩形 5"/>
          <p:cNvSpPr/>
          <p:nvPr/>
        </p:nvSpPr>
        <p:spPr>
          <a:xfrm>
            <a:off x="920318" y="1757552"/>
            <a:ext cx="1800000" cy="7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1" name="矩形 20"/>
          <p:cNvSpPr/>
          <p:nvPr/>
        </p:nvSpPr>
        <p:spPr>
          <a:xfrm>
            <a:off x="3006647" y="1757552"/>
            <a:ext cx="1800000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2" name="矩形 21"/>
          <p:cNvSpPr/>
          <p:nvPr/>
        </p:nvSpPr>
        <p:spPr>
          <a:xfrm>
            <a:off x="5091902" y="1757552"/>
            <a:ext cx="1800000" cy="72000"/>
          </a:xfrm>
          <a:prstGeom prst="rect">
            <a:avLst/>
          </a:prstGeom>
          <a:solidFill>
            <a:srgbClr val="E3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3" name="矩形 22"/>
          <p:cNvSpPr/>
          <p:nvPr/>
        </p:nvSpPr>
        <p:spPr>
          <a:xfrm>
            <a:off x="7177158" y="1757552"/>
            <a:ext cx="1800000" cy="72000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55111" y="2469579"/>
            <a:ext cx="584775" cy="886397"/>
          </a:xfrm>
          <a:prstGeom prst="rect">
            <a:avLst/>
          </a:prstGeom>
          <a:noFill/>
          <a:ln>
            <a:noFill/>
          </a:ln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4800" b="1" dirty="0">
                <a:solidFill>
                  <a:srgbClr val="D83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4800" b="1" dirty="0" err="1" smtClean="0">
              <a:solidFill>
                <a:srgbClr val="D83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110" y="4498180"/>
            <a:ext cx="584775" cy="886397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4800" b="1" dirty="0" smtClean="0">
                <a:solidFill>
                  <a:srgbClr val="004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4800" b="1" dirty="0" err="1" smtClean="0">
              <a:solidFill>
                <a:srgbClr val="004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 rot="16200000">
            <a:off x="-212490" y="2876777"/>
            <a:ext cx="1800000" cy="72000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8" name="矩形 27"/>
          <p:cNvSpPr/>
          <p:nvPr/>
        </p:nvSpPr>
        <p:spPr>
          <a:xfrm rot="16200000">
            <a:off x="-212490" y="4905378"/>
            <a:ext cx="1800000" cy="72000"/>
          </a:xfrm>
          <a:prstGeom prst="rect">
            <a:avLst/>
          </a:prstGeom>
          <a:solidFill>
            <a:srgbClr val="00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4159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改进的线扫描法</a:t>
            </a:r>
            <a:endParaRPr lang="zh-CN" altLang="en-US" dirty="0"/>
          </a:p>
        </p:txBody>
      </p:sp>
      <p:pic>
        <p:nvPicPr>
          <p:cNvPr id="11" name="图片 10" descr="变角线扫描原理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" y="1328736"/>
            <a:ext cx="346415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观察无效点并剔除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2" y="1328736"/>
            <a:ext cx="346415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11455" y="5526540"/>
            <a:ext cx="8740142" cy="70961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 smtClean="0"/>
              <a:t>可调节参数： 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zh-CN" altLang="en-US" sz="2400" dirty="0" smtClean="0"/>
              <a:t>扫描线的对数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zh-CN" altLang="en-US" sz="2400" dirty="0" smtClean="0"/>
              <a:t>切线判断阈值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966564"/>
              </p:ext>
            </p:extLst>
          </p:nvPr>
        </p:nvGraphicFramePr>
        <p:xfrm>
          <a:off x="1517650" y="5043488"/>
          <a:ext cx="1866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5" imgW="1866600" imgH="368280" progId="Equation.DSMT4">
                  <p:embed/>
                </p:oleObj>
              </mc:Choice>
              <mc:Fallback>
                <p:oleObj name="Equation" r:id="rId5" imgW="18666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7650" y="5043488"/>
                        <a:ext cx="1866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50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改进的线扫描法</a:t>
            </a:r>
            <a:endParaRPr lang="zh-CN" altLang="en-US" dirty="0"/>
          </a:p>
        </p:txBody>
      </p:sp>
      <p:pic>
        <p:nvPicPr>
          <p:cNvPr id="12" name="图片 11" descr="观察无效点并剔除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" y="3605596"/>
            <a:ext cx="2987471" cy="3104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92456"/>
              </p:ext>
            </p:extLst>
          </p:nvPr>
        </p:nvGraphicFramePr>
        <p:xfrm>
          <a:off x="243839" y="1187621"/>
          <a:ext cx="8656323" cy="2346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093"/>
                <a:gridCol w="1012337"/>
                <a:gridCol w="2369765"/>
                <a:gridCol w="2189109"/>
                <a:gridCol w="1877019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扫描线倾斜角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切点对序号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切点坐标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对应半径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与半径平均值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419.30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r>
                        <a:rPr lang="zh-CN" sz="1800" kern="100" dirty="0">
                          <a:effectLst/>
                        </a:rPr>
                        <a:t>比较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°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</a:rPr>
                        <a:t>(446,  6 ), (430, 881)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</a:rPr>
                        <a:t>437.57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&gt; 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30</a:t>
                      </a:r>
                      <a:r>
                        <a:rPr lang="zh-CN" sz="1800" kern="100">
                          <a:effectLst/>
                        </a:rPr>
                        <a:t>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(229, 109), (625, 834)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413.04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60</a:t>
                      </a:r>
                      <a:r>
                        <a:rPr lang="zh-CN" sz="1800" kern="100">
                          <a:effectLst/>
                        </a:rPr>
                        <a:t>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( 72 , 270), (780, 692)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412.11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90</a:t>
                      </a:r>
                      <a:r>
                        <a:rPr lang="zh-CN" sz="1800" kern="100">
                          <a:effectLst/>
                        </a:rPr>
                        <a:t>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( 21 , 469), (846, 467)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412.50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120</a:t>
                      </a:r>
                      <a:r>
                        <a:rPr lang="zh-CN" sz="1800" kern="100">
                          <a:effectLst/>
                        </a:rPr>
                        <a:t>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( 69 , 665), (788, 258)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413.10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°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zh-CN" sz="2000" b="1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(531, 25), (224, 823)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427.50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&gt; 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38954" y="4101253"/>
            <a:ext cx="5705046" cy="19921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 smtClean="0"/>
              <a:t>剔除无效切点对后，用剩下的切点坐标来拟合圆，从而求出圆形区域的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圆心坐标</a:t>
            </a:r>
            <a:r>
              <a:rPr lang="zh-CN" altLang="en-US" sz="2400" b="1" dirty="0" smtClean="0"/>
              <a:t>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半径</a:t>
            </a:r>
          </a:p>
        </p:txBody>
      </p:sp>
    </p:spTree>
    <p:extLst>
      <p:ext uri="{BB962C8B-B14F-4D97-AF65-F5344CB8AC3E}">
        <p14:creationId xmlns:p14="http://schemas.microsoft.com/office/powerpoint/2010/main" val="17152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计算方法（</a:t>
            </a:r>
            <a:r>
              <a:rPr lang="en-US" altLang="zh-CN" dirty="0" err="1" smtClean="0"/>
              <a:t>Kasa</a:t>
            </a:r>
            <a:r>
              <a:rPr lang="zh-CN" altLang="en-US" dirty="0" smtClean="0"/>
              <a:t>拟合圆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010446"/>
              </p:ext>
            </p:extLst>
          </p:nvPr>
        </p:nvGraphicFramePr>
        <p:xfrm>
          <a:off x="672982" y="1254125"/>
          <a:ext cx="297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7" name="Equation" r:id="rId3" imgW="2971800" imgH="457200" progId="Equation.DSMT4">
                  <p:embed/>
                </p:oleObj>
              </mc:Choice>
              <mc:Fallback>
                <p:oleObj name="Equation" r:id="rId3" imgW="2971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982" y="1254125"/>
                        <a:ext cx="2971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067118"/>
              </p:ext>
            </p:extLst>
          </p:nvPr>
        </p:nvGraphicFramePr>
        <p:xfrm>
          <a:off x="2927233" y="1914564"/>
          <a:ext cx="41783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8" name="Equation" r:id="rId5" imgW="4178160" imgH="1562040" progId="Equation.DSMT4">
                  <p:embed/>
                </p:oleObj>
              </mc:Choice>
              <mc:Fallback>
                <p:oleObj name="Equation" r:id="rId5" imgW="4178160" imgH="1562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7233" y="1914564"/>
                        <a:ext cx="41783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21788"/>
              </p:ext>
            </p:extLst>
          </p:nvPr>
        </p:nvGraphicFramePr>
        <p:xfrm>
          <a:off x="1152126" y="3766453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" name="Equation" r:id="rId7" imgW="1676160" imgH="431640" progId="Equation.DSMT4">
                  <p:embed/>
                </p:oleObj>
              </mc:Choice>
              <mc:Fallback>
                <p:oleObj name="Equation" r:id="rId7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52126" y="3766453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27839"/>
              </p:ext>
            </p:extLst>
          </p:nvPr>
        </p:nvGraphicFramePr>
        <p:xfrm>
          <a:off x="3713179" y="3851199"/>
          <a:ext cx="965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"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3179" y="3851199"/>
                        <a:ext cx="965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752403"/>
              </p:ext>
            </p:extLst>
          </p:nvPr>
        </p:nvGraphicFramePr>
        <p:xfrm>
          <a:off x="4025783" y="4359091"/>
          <a:ext cx="19812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" name="Equation" r:id="rId11" imgW="1981080" imgH="1993680" progId="Equation.DSMT4">
                  <p:embed/>
                </p:oleObj>
              </mc:Choice>
              <mc:Fallback>
                <p:oleObj name="Equation" r:id="rId11" imgW="1981080" imgH="1993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25783" y="4359091"/>
                        <a:ext cx="1981200" cy="199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500185" y="1243379"/>
            <a:ext cx="4893647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000" dirty="0" smtClean="0"/>
              <a:t>为有效的切点坐标，构造下面两个矩阵：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2982" y="3775784"/>
            <a:ext cx="533479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000" dirty="0" smtClean="0"/>
              <a:t>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39895" y="3775784"/>
            <a:ext cx="1046440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000" dirty="0" smtClean="0"/>
              <a:t>计算出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78379" y="3775784"/>
            <a:ext cx="2585323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000" dirty="0" smtClean="0"/>
              <a:t>则有效</a:t>
            </a:r>
            <a:r>
              <a:rPr lang="zh-CN" altLang="en-US" sz="2000" dirty="0"/>
              <a:t>区域参数为：</a:t>
            </a:r>
          </a:p>
        </p:txBody>
      </p:sp>
    </p:spTree>
    <p:extLst>
      <p:ext uri="{BB962C8B-B14F-4D97-AF65-F5344CB8AC3E}">
        <p14:creationId xmlns:p14="http://schemas.microsoft.com/office/powerpoint/2010/main" val="21175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鱼眼图像校正</a:t>
            </a:r>
          </a:p>
        </p:txBody>
      </p:sp>
    </p:spTree>
    <p:extLst>
      <p:ext uri="{BB962C8B-B14F-4D97-AF65-F5344CB8AC3E}">
        <p14:creationId xmlns:p14="http://schemas.microsoft.com/office/powerpoint/2010/main" val="1803473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校正步骤</a:t>
            </a:r>
            <a:endParaRPr lang="en-US" dirty="0"/>
          </a:p>
        </p:txBody>
      </p:sp>
      <p:pic>
        <p:nvPicPr>
          <p:cNvPr id="7" name="图片 6" descr="图像校正流程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0" y="1187621"/>
            <a:ext cx="8364619" cy="2393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1287824" y="4177826"/>
            <a:ext cx="6807634" cy="1727676"/>
            <a:chOff x="1168183" y="4109461"/>
            <a:chExt cx="6807634" cy="1727676"/>
          </a:xfrm>
        </p:grpSpPr>
        <p:sp>
          <p:nvSpPr>
            <p:cNvPr id="2" name="文本框 1"/>
            <p:cNvSpPr txBox="1"/>
            <p:nvPr/>
          </p:nvSpPr>
          <p:spPr>
            <a:xfrm>
              <a:off x="1168184" y="4109461"/>
              <a:ext cx="6807633" cy="664797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  </a:t>
              </a:r>
              <a:r>
                <a:rPr lang="zh-CN" altLang="en-US" sz="3200" b="1" dirty="0" smtClean="0"/>
                <a:t>将鱼眼图像还原到单位视球面上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68183" y="5172340"/>
              <a:ext cx="6807633" cy="664797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 </a:t>
              </a:r>
              <a:r>
                <a:rPr lang="zh-CN" altLang="en-US" sz="3200" b="1" dirty="0" smtClean="0"/>
                <a:t>将</a:t>
              </a:r>
              <a:r>
                <a:rPr lang="zh-CN" altLang="en-US" sz="3200" b="1" dirty="0"/>
                <a:t>单位视球面投影成为平面图像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鱼眼图像到单位视球面</a:t>
            </a:r>
            <a:endParaRPr lang="en-US" dirty="0"/>
          </a:p>
        </p:txBody>
      </p:sp>
      <p:pic>
        <p:nvPicPr>
          <p:cNvPr id="14" name="图片 13" descr="图像平面到视球面的转换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9" y="999769"/>
            <a:ext cx="5557568" cy="2263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579040"/>
              </p:ext>
            </p:extLst>
          </p:nvPr>
        </p:nvGraphicFramePr>
        <p:xfrm>
          <a:off x="7532688" y="5010150"/>
          <a:ext cx="1333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quation" r:id="rId4" imgW="1333440" imgH="698400" progId="Equation.DSMT4">
                  <p:embed/>
                </p:oleObj>
              </mc:Choice>
              <mc:Fallback>
                <p:oleObj name="Equation" r:id="rId4" imgW="133344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32688" y="5010150"/>
                        <a:ext cx="1333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268933"/>
              </p:ext>
            </p:extLst>
          </p:nvPr>
        </p:nvGraphicFramePr>
        <p:xfrm>
          <a:off x="4919588" y="4044642"/>
          <a:ext cx="19812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" name="Equation" r:id="rId6" imgW="1981080" imgH="2603160" progId="Equation.DSMT4">
                  <p:embed/>
                </p:oleObj>
              </mc:Choice>
              <mc:Fallback>
                <p:oleObj name="Equation" r:id="rId6" imgW="1981080" imgH="260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9588" y="4044642"/>
                        <a:ext cx="1981200" cy="260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687867"/>
              </p:ext>
            </p:extLst>
          </p:nvPr>
        </p:nvGraphicFramePr>
        <p:xfrm>
          <a:off x="2757488" y="4845050"/>
          <a:ext cx="1524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" name="Equation" r:id="rId8" imgW="1523880" imgH="1028520" progId="Equation.DSMT4">
                  <p:embed/>
                </p:oleObj>
              </mc:Choice>
              <mc:Fallback>
                <p:oleObj name="Equation" r:id="rId8" imgW="152388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57488" y="4845050"/>
                        <a:ext cx="15240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68929"/>
              </p:ext>
            </p:extLst>
          </p:nvPr>
        </p:nvGraphicFramePr>
        <p:xfrm>
          <a:off x="290513" y="4845050"/>
          <a:ext cx="1651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" name="Equation" r:id="rId10" imgW="1650960" imgH="1028520" progId="Equation.DSMT4">
                  <p:embed/>
                </p:oleObj>
              </mc:Choice>
              <mc:Fallback>
                <p:oleObj name="Equation" r:id="rId10" imgW="165096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0513" y="4845050"/>
                        <a:ext cx="16510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左箭头 18"/>
          <p:cNvSpPr/>
          <p:nvPr/>
        </p:nvSpPr>
        <p:spPr>
          <a:xfrm>
            <a:off x="7011136" y="5201113"/>
            <a:ext cx="334688" cy="290557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0" name="左箭头 19"/>
          <p:cNvSpPr/>
          <p:nvPr/>
        </p:nvSpPr>
        <p:spPr>
          <a:xfrm>
            <a:off x="4448914" y="5201113"/>
            <a:ext cx="334688" cy="290557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1" name="左箭头 20"/>
          <p:cNvSpPr/>
          <p:nvPr/>
        </p:nvSpPr>
        <p:spPr>
          <a:xfrm>
            <a:off x="2193567" y="5201113"/>
            <a:ext cx="334688" cy="290557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7054526" y="3521183"/>
            <a:ext cx="2123658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b="1" dirty="0" smtClean="0"/>
              <a:t>图像二维直角坐标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806607" y="3521183"/>
            <a:ext cx="189282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b="1" dirty="0" smtClean="0"/>
              <a:t>球面参数化坐标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86789" y="3521183"/>
            <a:ext cx="2123658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b="1" dirty="0" smtClean="0"/>
              <a:t>球面三维直角坐标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16494" y="3521183"/>
            <a:ext cx="235449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b="1" dirty="0" smtClean="0"/>
              <a:t>球面三维经纬度坐标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306612" y="1714918"/>
            <a:ext cx="1892826" cy="833450"/>
            <a:chOff x="258979" y="1375669"/>
            <a:chExt cx="1892826" cy="833450"/>
          </a:xfrm>
        </p:grpSpPr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5871929"/>
                </p:ext>
              </p:extLst>
            </p:nvPr>
          </p:nvGraphicFramePr>
          <p:xfrm>
            <a:off x="1364405" y="1904319"/>
            <a:ext cx="787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38" name="Equation" r:id="rId12" imgW="787320" imgH="304560" progId="Equation.DSMT4">
                    <p:embed/>
                  </p:oleObj>
                </mc:Choice>
                <mc:Fallback>
                  <p:oleObj name="Equation" r:id="rId12" imgW="787320" imgH="304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364405" y="1904319"/>
                          <a:ext cx="7874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文本框 26"/>
            <p:cNvSpPr txBox="1"/>
            <p:nvPr/>
          </p:nvSpPr>
          <p:spPr>
            <a:xfrm>
              <a:off x="258979" y="1375669"/>
              <a:ext cx="1892826" cy="470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dirty="0" smtClean="0"/>
                <a:t>等距投影</a:t>
              </a:r>
              <a:r>
                <a:rPr lang="zh-CN" altLang="en-US" dirty="0" smtClean="0"/>
                <a:t>模型</a:t>
              </a:r>
              <a:r>
                <a:rPr lang="zh-CN" altLang="en-US" dirty="0"/>
                <a:t>：</a:t>
              </a:r>
              <a:endParaRPr lang="zh-CN" alt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543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</a:t>
            </a:r>
            <a:r>
              <a:rPr lang="zh-CN" altLang="en-US" dirty="0" smtClean="0"/>
              <a:t>单位视球面到平面投影</a:t>
            </a:r>
            <a:endParaRPr lang="en-US" dirty="0"/>
          </a:p>
        </p:txBody>
      </p:sp>
      <p:pic>
        <p:nvPicPr>
          <p:cNvPr id="12" name="图片 11" descr="视球面到平面的转换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7" y="1187621"/>
            <a:ext cx="5536947" cy="326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3683238" y="1187621"/>
            <a:ext cx="1508105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柱面投影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95488" y="4936381"/>
            <a:ext cx="7907302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当投影极点时，需要无限高的柱面，这样的要求无法满足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03045" y="1948642"/>
            <a:ext cx="3038405" cy="188359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b="1" dirty="0" smtClean="0"/>
              <a:t>适合水平方向的投影不适合在垂直方向上有较大视场角的投影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6962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</a:t>
            </a:r>
            <a:r>
              <a:rPr lang="zh-CN" altLang="en-US" dirty="0" smtClean="0"/>
              <a:t>单位视球面到平面投影</a:t>
            </a:r>
            <a:endParaRPr lang="en-US" dirty="0"/>
          </a:p>
        </p:txBody>
      </p:sp>
      <p:pic>
        <p:nvPicPr>
          <p:cNvPr id="13" name="图片 12" descr="图像校正原理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3" y="1788612"/>
            <a:ext cx="3250888" cy="42558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945321"/>
              </p:ext>
            </p:extLst>
          </p:nvPr>
        </p:nvGraphicFramePr>
        <p:xfrm>
          <a:off x="4813122" y="1788612"/>
          <a:ext cx="30861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" name="Equation" r:id="rId4" imgW="3085920" imgH="1104840" progId="Equation.DSMT4">
                  <p:embed/>
                </p:oleObj>
              </mc:Choice>
              <mc:Fallback>
                <p:oleObj name="Equation" r:id="rId4" imgW="3085920" imgH="1104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122" y="1788612"/>
                        <a:ext cx="30861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76084"/>
              </p:ext>
            </p:extLst>
          </p:nvPr>
        </p:nvGraphicFramePr>
        <p:xfrm>
          <a:off x="4856745" y="4850900"/>
          <a:ext cx="3708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6" imgW="3708360" imgH="698400" progId="Equation.DSMT4">
                  <p:embed/>
                </p:oleObj>
              </mc:Choice>
              <mc:Fallback>
                <p:oleObj name="Equation" r:id="rId6" imgW="370836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745" y="4850900"/>
                        <a:ext cx="37084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123284"/>
              </p:ext>
            </p:extLst>
          </p:nvPr>
        </p:nvGraphicFramePr>
        <p:xfrm>
          <a:off x="4856745" y="3557604"/>
          <a:ext cx="37338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" name="Equation" r:id="rId8" imgW="3733560" imgH="1130040" progId="Equation.DSMT4">
                  <p:embed/>
                </p:oleObj>
              </mc:Choice>
              <mc:Fallback>
                <p:oleObj name="Equation" r:id="rId8" imgW="37335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56745" y="3557604"/>
                        <a:ext cx="37338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720012" y="3063428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dirty="0" smtClean="0"/>
              <a:t>其中：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689508" y="5809003"/>
            <a:ext cx="1999143" cy="470898"/>
            <a:chOff x="4352539" y="6076060"/>
            <a:chExt cx="1999143" cy="470898"/>
          </a:xfrm>
        </p:grpSpPr>
        <p:sp>
          <p:nvSpPr>
            <p:cNvPr id="7" name="文本框 6"/>
            <p:cNvSpPr txBox="1"/>
            <p:nvPr/>
          </p:nvSpPr>
          <p:spPr>
            <a:xfrm>
              <a:off x="4352539" y="6076060"/>
              <a:ext cx="1200329" cy="47089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en-US" dirty="0" smtClean="0"/>
                <a:t>实验时令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8868444"/>
                </p:ext>
              </p:extLst>
            </p:nvPr>
          </p:nvGraphicFramePr>
          <p:xfrm>
            <a:off x="5424582" y="6167418"/>
            <a:ext cx="927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5" name="Equation" r:id="rId10" imgW="927000" imgH="253800" progId="Equation.DSMT4">
                    <p:embed/>
                  </p:oleObj>
                </mc:Choice>
                <mc:Fallback>
                  <p:oleObj name="Equation" r:id="rId10" imgW="92700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24582" y="6167418"/>
                          <a:ext cx="9271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875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实验结果对比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760461" y="2305518"/>
            <a:ext cx="7623079" cy="3746259"/>
            <a:chOff x="649244" y="1476576"/>
            <a:chExt cx="7623079" cy="3746259"/>
          </a:xfrm>
        </p:grpSpPr>
        <p:pic>
          <p:nvPicPr>
            <p:cNvPr id="5" name="图片 4" descr="org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3" r="14632"/>
            <a:stretch>
              <a:fillRect/>
            </a:stretch>
          </p:blipFill>
          <p:spPr bwMode="auto">
            <a:xfrm>
              <a:off x="649244" y="1476576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org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44" y="3422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 descr="forwardMap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270" y="1476576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 descr="forwardMap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270" y="3422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图片 8" descr="backwardMap1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296" y="1476576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 descr="backwardMap2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296" y="3422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10" descr="long_lati_Map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323" y="1476576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图片 11" descr="long_lati_Map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323" y="3422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文本框 13"/>
          <p:cNvSpPr txBox="1"/>
          <p:nvPr/>
        </p:nvSpPr>
        <p:spPr>
          <a:xfrm>
            <a:off x="1214185" y="1498146"/>
            <a:ext cx="892552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原图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47434" y="1293475"/>
            <a:ext cx="1508105" cy="963341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纵向压缩</a:t>
            </a:r>
            <a:endParaRPr lang="en-US" altLang="zh-CN" sz="2400" b="1" dirty="0" smtClean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正向映射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88460" y="1293475"/>
            <a:ext cx="1508105" cy="963341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纵向压缩</a:t>
            </a:r>
            <a:endParaRPr lang="en-US" altLang="zh-CN" sz="2400" b="1" dirty="0" smtClean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反向映射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29487" y="1293475"/>
            <a:ext cx="1508105" cy="963341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经纬投影</a:t>
            </a:r>
            <a:endParaRPr lang="en-US" altLang="zh-CN" sz="2400" b="1" dirty="0" smtClean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反向映射</a:t>
            </a:r>
          </a:p>
        </p:txBody>
      </p:sp>
    </p:spTree>
    <p:extLst>
      <p:ext uri="{BB962C8B-B14F-4D97-AF65-F5344CB8AC3E}">
        <p14:creationId xmlns:p14="http://schemas.microsoft.com/office/powerpoint/2010/main" val="4004413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44804" y="2425027"/>
            <a:ext cx="8727759" cy="96019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鱼眼成像全景漫游系统的研究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029" y="3385226"/>
            <a:ext cx="7860984" cy="109537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Research of Panoramic Roaming System Based on Fisheye Images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76325" y="3248025"/>
            <a:ext cx="7705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07" y="554604"/>
            <a:ext cx="1349218" cy="12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3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校正图像拼接</a:t>
            </a:r>
          </a:p>
        </p:txBody>
      </p:sp>
    </p:spTree>
    <p:extLst>
      <p:ext uri="{BB962C8B-B14F-4D97-AF65-F5344CB8AC3E}">
        <p14:creationId xmlns:p14="http://schemas.microsoft.com/office/powerpoint/2010/main" val="104142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重叠区域特征点检测与筛选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46104" y="1162781"/>
            <a:ext cx="8407690" cy="6093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首先采用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SURF/SIFT</a:t>
            </a:r>
            <a:r>
              <a:rPr lang="zh-CN" altLang="en-US" sz="2400" b="1" dirty="0"/>
              <a:t>特征检测</a:t>
            </a:r>
            <a:r>
              <a:rPr lang="zh-CN" altLang="en-US" sz="2400" b="1" dirty="0" smtClean="0"/>
              <a:t>算法提取一定数量的特征点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71739" y="5396315"/>
            <a:ext cx="4347816" cy="6093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相似度阈值法</a:t>
            </a:r>
            <a:r>
              <a:rPr lang="zh-CN" altLang="en-US" sz="2400" b="1" dirty="0" smtClean="0"/>
              <a:t>筛选匹配特征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984184" y="5396315"/>
            <a:ext cx="3914094" cy="6093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对称规则法</a:t>
            </a:r>
            <a:r>
              <a:rPr lang="zh-CN" altLang="en-US" sz="2400" b="1" dirty="0" smtClean="0"/>
              <a:t>筛选匹配特征</a:t>
            </a:r>
            <a:endParaRPr lang="zh-CN" altLang="en-US" sz="2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4" y="2127902"/>
            <a:ext cx="4399087" cy="3070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67" y="2127902"/>
            <a:ext cx="3625128" cy="3070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58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重叠区域特征点检测与筛选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29" y="1216149"/>
            <a:ext cx="2833757" cy="1591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7" y="1216149"/>
            <a:ext cx="2833757" cy="15914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30" y="2875988"/>
            <a:ext cx="5727814" cy="1608138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13458"/>
              </p:ext>
            </p:extLst>
          </p:nvPr>
        </p:nvGraphicFramePr>
        <p:xfrm>
          <a:off x="581114" y="4772784"/>
          <a:ext cx="7947589" cy="167328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53239"/>
                <a:gridCol w="1971001"/>
                <a:gridCol w="1971001"/>
                <a:gridCol w="1098357"/>
                <a:gridCol w="1153991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处理步骤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原图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特征点数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原图</a:t>
                      </a:r>
                      <a:r>
                        <a:rPr lang="en-US" sz="1800" kern="100">
                          <a:effectLst/>
                        </a:rPr>
                        <a:t>2</a:t>
                      </a:r>
                      <a:r>
                        <a:rPr lang="zh-CN" sz="1800" kern="100">
                          <a:effectLst/>
                        </a:rPr>
                        <a:t>特征点数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图</a:t>
                      </a:r>
                      <a:r>
                        <a:rPr lang="en-US" sz="1800" kern="100">
                          <a:effectLst/>
                        </a:rPr>
                        <a:t>1</a:t>
                      </a:r>
                      <a:r>
                        <a:rPr lang="zh-CN" sz="1800" kern="100">
                          <a:effectLst/>
                        </a:rPr>
                        <a:t>减少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图</a:t>
                      </a:r>
                      <a:r>
                        <a:rPr lang="en-US" sz="1800" kern="100" dirty="0">
                          <a:effectLst/>
                        </a:rPr>
                        <a:t>2 </a:t>
                      </a:r>
                      <a:r>
                        <a:rPr lang="zh-CN" sz="1800" kern="100" dirty="0">
                          <a:effectLst/>
                        </a:rPr>
                        <a:t>减少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SURF</a:t>
                      </a:r>
                      <a:r>
                        <a:rPr lang="zh-CN" sz="1800" kern="100">
                          <a:effectLst/>
                        </a:rPr>
                        <a:t>特征检测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1570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1668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相似度阈值筛选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130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147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91.72%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91.19%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对称规则筛选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79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79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39.23%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46.26%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4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估计场景变换关系</a:t>
            </a:r>
            <a:endParaRPr 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920949"/>
              </p:ext>
            </p:extLst>
          </p:nvPr>
        </p:nvGraphicFramePr>
        <p:xfrm>
          <a:off x="1638002" y="2758432"/>
          <a:ext cx="17018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Equation" r:id="rId3" imgW="1701720" imgH="1193760" progId="Equation.DSMT4">
                  <p:embed/>
                </p:oleObj>
              </mc:Choice>
              <mc:Fallback>
                <p:oleObj name="Equation" r:id="rId3" imgW="170172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8002" y="2758432"/>
                        <a:ext cx="17018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39257"/>
              </p:ext>
            </p:extLst>
          </p:nvPr>
        </p:nvGraphicFramePr>
        <p:xfrm>
          <a:off x="5029097" y="2758432"/>
          <a:ext cx="25400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Equation" r:id="rId5" imgW="2539800" imgH="1193760" progId="Equation.DSMT4">
                  <p:embed/>
                </p:oleObj>
              </mc:Choice>
              <mc:Fallback>
                <p:oleObj name="Equation" r:id="rId5" imgW="253980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097" y="2758432"/>
                        <a:ext cx="25400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>
            <a:off x="3898165" y="3160131"/>
            <a:ext cx="572569" cy="410198"/>
          </a:xfrm>
          <a:prstGeom prst="rightArrow">
            <a:avLst>
              <a:gd name="adj1" fmla="val 37500"/>
              <a:gd name="adj2" fmla="val 79167"/>
            </a:avLst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85096" y="1105524"/>
            <a:ext cx="8856975" cy="132959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zh-CN" sz="2400" b="1" dirty="0" smtClean="0"/>
              <a:t>固定</a:t>
            </a:r>
            <a:r>
              <a:rPr lang="zh-CN" altLang="en-US" sz="2400" b="1" dirty="0" smtClean="0"/>
              <a:t>视</a:t>
            </a:r>
            <a:r>
              <a:rPr lang="zh-CN" altLang="zh-CN" sz="2400" b="1" dirty="0" smtClean="0"/>
              <a:t>点</a:t>
            </a:r>
            <a:r>
              <a:rPr lang="zh-CN" altLang="zh-CN" sz="2400" b="1" dirty="0"/>
              <a:t>只通过单纯旋转镜头所拍摄的两个不同</a:t>
            </a:r>
            <a:r>
              <a:rPr lang="zh-CN" altLang="zh-CN" sz="2400" b="1" dirty="0" smtClean="0"/>
              <a:t>场景</a:t>
            </a:r>
            <a:r>
              <a:rPr lang="zh-CN" altLang="en-US" sz="2400" b="1" dirty="0" smtClean="0"/>
              <a:t>重叠区域的</a:t>
            </a:r>
            <a:r>
              <a:rPr lang="zh-CN" altLang="zh-CN" sz="2400" b="1" dirty="0" smtClean="0"/>
              <a:t>变换关系</a:t>
            </a:r>
            <a:r>
              <a:rPr lang="en-US" altLang="zh-CN" sz="2400" b="1" dirty="0"/>
              <a:t>:</a:t>
            </a:r>
            <a:endParaRPr lang="zh-CN" altLang="en-US" sz="2400" b="1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893155" y="4402251"/>
            <a:ext cx="7663636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需要确定八个参数，可以使用前面筛选过的匹配特征点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6110" y="5149695"/>
            <a:ext cx="8894743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四个特征点对可以生成一个超定方程组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最小二乘解就是参数值</a:t>
            </a:r>
          </a:p>
        </p:txBody>
      </p:sp>
    </p:spTree>
    <p:extLst>
      <p:ext uri="{BB962C8B-B14F-4D97-AF65-F5344CB8AC3E}">
        <p14:creationId xmlns:p14="http://schemas.microsoft.com/office/powerpoint/2010/main" val="8707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随机抽样一致策略</a:t>
            </a:r>
            <a:r>
              <a:rPr lang="en-US" altLang="zh-CN" dirty="0" smtClean="0"/>
              <a:t>(RANSAC)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29835" y="5019555"/>
            <a:ext cx="8203963" cy="68326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zh-CN" sz="2000" b="1" dirty="0" smtClean="0"/>
              <a:t>估计</a:t>
            </a:r>
            <a:r>
              <a:rPr lang="zh-CN" altLang="zh-CN" sz="2000" b="1" dirty="0"/>
              <a:t>若干次后，选出支持集最大时所对应</a:t>
            </a:r>
            <a:r>
              <a:rPr lang="zh-CN" altLang="zh-CN" sz="2000" b="1" dirty="0" smtClean="0"/>
              <a:t>的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2000" b="1" dirty="0" smtClean="0"/>
              <a:t>矩阵</a:t>
            </a:r>
            <a:r>
              <a:rPr lang="zh-CN" altLang="zh-CN" sz="2000" b="1" dirty="0"/>
              <a:t>估计</a:t>
            </a:r>
            <a:r>
              <a:rPr lang="zh-CN" altLang="zh-CN" sz="2000" b="1" dirty="0" smtClean="0"/>
              <a:t>作为参数解</a:t>
            </a:r>
            <a:endParaRPr lang="zh-CN" altLang="en-US" sz="2000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6647" y="1392721"/>
            <a:ext cx="1200329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思路：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9835" y="2178477"/>
            <a:ext cx="8107669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每次随机选择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个特征点对进行估计，把剩下的特征点对用来进行验证</a:t>
            </a:r>
            <a:endParaRPr lang="zh-CN" altLang="en-US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29835" y="3157733"/>
            <a:ext cx="6176050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验证关系正确的特征点对组成一个集合，称为支持集</a:t>
            </a:r>
            <a:endParaRPr lang="zh-CN" altLang="en-US" sz="20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29835" y="4136989"/>
            <a:ext cx="8401018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支持集中的元素个数越多，也就说明所估计的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2000" b="1" dirty="0"/>
              <a:t>矩阵是正解的可能性越大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6316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67" y="4109937"/>
            <a:ext cx="5400000" cy="15161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图像拼接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8" y="1937125"/>
            <a:ext cx="2698660" cy="1515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17763" y="1327870"/>
            <a:ext cx="1051250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场景</a:t>
            </a:r>
            <a:r>
              <a:rPr lang="en-US" altLang="zh-CN" sz="2400" b="1" dirty="0" smtClean="0"/>
              <a:t>2</a:t>
            </a:r>
            <a:endParaRPr lang="zh-CN" altLang="en-US" sz="2400" b="1" dirty="0" err="1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2259617" y="1327870"/>
            <a:ext cx="1003160" cy="5539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场景</a:t>
            </a:r>
            <a:r>
              <a:rPr lang="en-US" altLang="zh-CN" sz="2400" b="1" dirty="0"/>
              <a:t>1</a:t>
            </a:r>
            <a:endParaRPr lang="zh-CN" altLang="en-US" sz="2400" b="1" dirty="0" err="1" smtClean="0"/>
          </a:p>
        </p:txBody>
      </p:sp>
      <p:sp>
        <p:nvSpPr>
          <p:cNvPr id="18" name="任意多边形 17"/>
          <p:cNvSpPr/>
          <p:nvPr/>
        </p:nvSpPr>
        <p:spPr>
          <a:xfrm>
            <a:off x="6830418" y="2965390"/>
            <a:ext cx="1330815" cy="1934349"/>
          </a:xfrm>
          <a:custGeom>
            <a:avLst/>
            <a:gdLst>
              <a:gd name="connsiteX0" fmla="*/ 640934 w 1175199"/>
              <a:gd name="connsiteY0" fmla="*/ 0 h 2076628"/>
              <a:gd name="connsiteX1" fmla="*/ 1153682 w 1175199"/>
              <a:gd name="connsiteY1" fmla="*/ 1119500 h 2076628"/>
              <a:gd name="connsiteX2" fmla="*/ 0 w 1175199"/>
              <a:gd name="connsiteY2" fmla="*/ 2076628 h 207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199" h="2076628">
                <a:moveTo>
                  <a:pt x="640934" y="0"/>
                </a:moveTo>
                <a:cubicBezTo>
                  <a:pt x="950719" y="386697"/>
                  <a:pt x="1260504" y="773395"/>
                  <a:pt x="1153682" y="1119500"/>
                </a:cubicBezTo>
                <a:cubicBezTo>
                  <a:pt x="1046860" y="1465605"/>
                  <a:pt x="523430" y="1771116"/>
                  <a:pt x="0" y="207662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zh-CN" altLang="en-US" b="1" dirty="0" smtClean="0"/>
              <a:t>场景变换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67" y="1937125"/>
            <a:ext cx="2698660" cy="1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0717 L 2.77778E-7 0.31713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2" y="3041603"/>
            <a:ext cx="5400000" cy="15161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/>
              <a:t>兴趣区域</a:t>
            </a:r>
            <a:r>
              <a:rPr lang="en-US" altLang="zh-CN" dirty="0"/>
              <a:t>(ROI)</a:t>
            </a:r>
            <a:r>
              <a:rPr lang="zh-CN" altLang="en-US" dirty="0"/>
              <a:t>图像</a:t>
            </a:r>
            <a:r>
              <a:rPr lang="zh-CN" altLang="en-US" dirty="0" smtClean="0"/>
              <a:t>融合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2" y="1301921"/>
            <a:ext cx="2698660" cy="1515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3625" y="1301921"/>
            <a:ext cx="1119677" cy="151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sp>
        <p:nvSpPr>
          <p:cNvPr id="12" name="矩形 11"/>
          <p:cNvSpPr/>
          <p:nvPr/>
        </p:nvSpPr>
        <p:spPr>
          <a:xfrm>
            <a:off x="2333624" y="3041603"/>
            <a:ext cx="1119677" cy="151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1" y="4748158"/>
            <a:ext cx="5400000" cy="1516102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399507"/>
              </p:ext>
            </p:extLst>
          </p:nvPr>
        </p:nvGraphicFramePr>
        <p:xfrm>
          <a:off x="6651237" y="4176203"/>
          <a:ext cx="1917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6" imgW="1917360" imgH="380880" progId="Equation.DSMT4">
                  <p:embed/>
                </p:oleObj>
              </mc:Choice>
              <mc:Fallback>
                <p:oleObj name="Equation" r:id="rId6" imgW="1917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1237" y="4176203"/>
                        <a:ext cx="1917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27356"/>
              </p:ext>
            </p:extLst>
          </p:nvPr>
        </p:nvGraphicFramePr>
        <p:xfrm>
          <a:off x="7051287" y="4768903"/>
          <a:ext cx="1117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8" imgW="1117440" imgH="330120" progId="Equation.DSMT4">
                  <p:embed/>
                </p:oleObj>
              </mc:Choice>
              <mc:Fallback>
                <p:oleObj name="Equation" r:id="rId8" imgW="1117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1287" y="4768903"/>
                        <a:ext cx="1117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04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3" y="419616"/>
            <a:ext cx="1800000" cy="11991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66" y="419616"/>
            <a:ext cx="1800000" cy="11991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59" y="419616"/>
            <a:ext cx="1800000" cy="11991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52" y="419616"/>
            <a:ext cx="1800000" cy="11991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3" y="1723545"/>
            <a:ext cx="1800000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66" y="1723545"/>
            <a:ext cx="1800000" cy="18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59" y="1723545"/>
            <a:ext cx="1800000" cy="180000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73" y="3628320"/>
            <a:ext cx="6295468" cy="28762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52" y="172354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全景图漫游浏览</a:t>
            </a:r>
          </a:p>
        </p:txBody>
      </p:sp>
    </p:spTree>
    <p:extLst>
      <p:ext uri="{BB962C8B-B14F-4D97-AF65-F5344CB8AC3E}">
        <p14:creationId xmlns:p14="http://schemas.microsoft.com/office/powerpoint/2010/main" val="3835919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全景浏览原理</a:t>
            </a:r>
            <a:r>
              <a:rPr lang="en-US" altLang="zh-CN" dirty="0" smtClean="0"/>
              <a:t>(</a:t>
            </a:r>
            <a:r>
              <a:rPr lang="zh-CN" altLang="en-US" dirty="0" smtClean="0"/>
              <a:t>重投影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85316" y="2221906"/>
            <a:ext cx="131591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035994"/>
              </p:ext>
            </p:extLst>
          </p:nvPr>
        </p:nvGraphicFramePr>
        <p:xfrm>
          <a:off x="405089" y="1102163"/>
          <a:ext cx="8333823" cy="3350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Visio" r:id="rId3" imgW="5019807" imgH="2000207" progId="Visio.Drawing.15">
                  <p:embed/>
                </p:oleObj>
              </mc:Choice>
              <mc:Fallback>
                <p:oleObj name="Visio" r:id="rId3" imgW="5019807" imgH="20002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89" y="1102163"/>
                        <a:ext cx="8333823" cy="3350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58782" y="42301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00884"/>
              </p:ext>
            </p:extLst>
          </p:nvPr>
        </p:nvGraphicFramePr>
        <p:xfrm>
          <a:off x="2984500" y="4720298"/>
          <a:ext cx="3175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5" imgW="3174840" imgH="1447560" progId="Equation.DSMT4">
                  <p:embed/>
                </p:oleObj>
              </mc:Choice>
              <mc:Fallback>
                <p:oleObj name="Equation" r:id="rId5" imgW="3174840" imgH="1447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4500" y="4720298"/>
                        <a:ext cx="3175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673325"/>
              </p:ext>
            </p:extLst>
          </p:nvPr>
        </p:nvGraphicFramePr>
        <p:xfrm>
          <a:off x="6821782" y="3256192"/>
          <a:ext cx="1244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7" imgW="1244520" imgH="241200" progId="Equation.DSMT4">
                  <p:embed/>
                </p:oleObj>
              </mc:Choice>
              <mc:Fallback>
                <p:oleObj name="Equation" r:id="rId7" imgW="1244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1782" y="3256192"/>
                        <a:ext cx="1244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5209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研究内容导入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810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全景浏览原理</a:t>
            </a:r>
            <a:r>
              <a:rPr lang="en-US" altLang="zh-CN" dirty="0" smtClean="0"/>
              <a:t>(</a:t>
            </a:r>
            <a:r>
              <a:rPr lang="zh-CN" altLang="en-US" dirty="0" smtClean="0"/>
              <a:t>重投影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85316" y="2221906"/>
            <a:ext cx="1315915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58782" y="42301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763135"/>
              </p:ext>
            </p:extLst>
          </p:nvPr>
        </p:nvGraphicFramePr>
        <p:xfrm>
          <a:off x="1398406" y="1204468"/>
          <a:ext cx="6347190" cy="328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Visio" r:id="rId3" imgW="7419867" imgH="3857625" progId="Visio.Drawing.15">
                  <p:embed/>
                </p:oleObj>
              </mc:Choice>
              <mc:Fallback>
                <p:oleObj name="Visio" r:id="rId3" imgW="7419867" imgH="385762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406" y="1204468"/>
                        <a:ext cx="6347190" cy="32818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508605"/>
              </p:ext>
            </p:extLst>
          </p:nvPr>
        </p:nvGraphicFramePr>
        <p:xfrm>
          <a:off x="6146800" y="33528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5" imgW="914400" imgH="267840" progId="Equation.DSMT4">
                  <p:embed/>
                </p:oleObj>
              </mc:Choice>
              <mc:Fallback>
                <p:oleObj name="Equation" r:id="rId5" imgW="914400" imgH="26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931210"/>
              </p:ext>
            </p:extLst>
          </p:nvPr>
        </p:nvGraphicFramePr>
        <p:xfrm>
          <a:off x="1085316" y="5060615"/>
          <a:ext cx="16637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7" imgW="1663560" imgH="1079280" progId="Equation.DSMT4">
                  <p:embed/>
                </p:oleObj>
              </mc:Choice>
              <mc:Fallback>
                <p:oleObj name="Equation" r:id="rId7" imgW="166356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5316" y="5060615"/>
                        <a:ext cx="16637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117208"/>
              </p:ext>
            </p:extLst>
          </p:nvPr>
        </p:nvGraphicFramePr>
        <p:xfrm>
          <a:off x="6842057" y="5010605"/>
          <a:ext cx="11049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9" imgW="1104840" imgH="1079280" progId="Equation.DSMT4">
                  <p:embed/>
                </p:oleObj>
              </mc:Choice>
              <mc:Fallback>
                <p:oleObj name="Equation" r:id="rId9" imgW="11048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2057" y="5010605"/>
                        <a:ext cx="11049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9539"/>
              </p:ext>
            </p:extLst>
          </p:nvPr>
        </p:nvGraphicFramePr>
        <p:xfrm>
          <a:off x="3834273" y="4857415"/>
          <a:ext cx="20320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11" imgW="2031840" imgH="1485720" progId="Equation.DSMT4">
                  <p:embed/>
                </p:oleObj>
              </mc:Choice>
              <mc:Fallback>
                <p:oleObj name="Equation" r:id="rId11" imgW="2031840" imgH="1485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34273" y="4857415"/>
                        <a:ext cx="20320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913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模拟摄像机的定点旋转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102642"/>
              </p:ext>
            </p:extLst>
          </p:nvPr>
        </p:nvGraphicFramePr>
        <p:xfrm>
          <a:off x="3604774" y="1492421"/>
          <a:ext cx="25908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Equation" r:id="rId3" imgW="2590560" imgH="1028520" progId="Equation.DSMT4">
                  <p:embed/>
                </p:oleObj>
              </mc:Choice>
              <mc:Fallback>
                <p:oleObj name="Equation" r:id="rId3" imgW="259056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4774" y="1492421"/>
                        <a:ext cx="25908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070472"/>
              </p:ext>
            </p:extLst>
          </p:nvPr>
        </p:nvGraphicFramePr>
        <p:xfrm>
          <a:off x="586593" y="1492421"/>
          <a:ext cx="2540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Equation" r:id="rId5" imgW="2539800" imgH="1028520" progId="Equation.DSMT4">
                  <p:embed/>
                </p:oleObj>
              </mc:Choice>
              <mc:Fallback>
                <p:oleObj name="Equation" r:id="rId5" imgW="253980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593" y="1492421"/>
                        <a:ext cx="25400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313436"/>
              </p:ext>
            </p:extLst>
          </p:nvPr>
        </p:nvGraphicFramePr>
        <p:xfrm>
          <a:off x="6884701" y="1848021"/>
          <a:ext cx="990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Equation" r:id="rId7" imgW="990360" imgH="317160" progId="Equation.DSMT4">
                  <p:embed/>
                </p:oleObj>
              </mc:Choice>
              <mc:Fallback>
                <p:oleObj name="Equation" r:id="rId7" imgW="9903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4701" y="1848021"/>
                        <a:ext cx="9906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747335"/>
              </p:ext>
            </p:extLst>
          </p:nvPr>
        </p:nvGraphicFramePr>
        <p:xfrm>
          <a:off x="6822505" y="3763670"/>
          <a:ext cx="15875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Equation" r:id="rId9" imgW="1587240" imgH="1079280" progId="Equation.DSMT4">
                  <p:embed/>
                </p:oleObj>
              </mc:Choice>
              <mc:Fallback>
                <p:oleObj name="Equation" r:id="rId9" imgW="15872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22505" y="3763670"/>
                        <a:ext cx="15875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297006"/>
              </p:ext>
            </p:extLst>
          </p:nvPr>
        </p:nvGraphicFramePr>
        <p:xfrm>
          <a:off x="304938" y="2635200"/>
          <a:ext cx="6452767" cy="333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Visio" r:id="rId11" imgW="7419867" imgH="3857625" progId="Visio.Drawing.15">
                  <p:embed/>
                </p:oleObj>
              </mc:Choice>
              <mc:Fallback>
                <p:oleObj name="Visio" r:id="rId11" imgW="7419867" imgH="385762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38" y="2635200"/>
                        <a:ext cx="6452767" cy="3336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99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模拟摄像机的焦距调节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25140" y="40741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666"/>
              </p:ext>
            </p:extLst>
          </p:nvPr>
        </p:nvGraphicFramePr>
        <p:xfrm>
          <a:off x="179070" y="1743881"/>
          <a:ext cx="4699000" cy="321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Visio" r:id="rId3" imgW="3743481" imgH="2533750" progId="Visio.Drawing.15">
                  <p:embed/>
                </p:oleObj>
              </mc:Choice>
              <mc:Fallback>
                <p:oleObj name="Visio" r:id="rId3" imgW="3743481" imgH="2533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" y="1743881"/>
                        <a:ext cx="4699000" cy="3212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697980"/>
              </p:ext>
            </p:extLst>
          </p:nvPr>
        </p:nvGraphicFramePr>
        <p:xfrm>
          <a:off x="5007612" y="2560537"/>
          <a:ext cx="3911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5" imgW="3911400" imgH="609480" progId="Equation.DSMT4">
                  <p:embed/>
                </p:oleObj>
              </mc:Choice>
              <mc:Fallback>
                <p:oleObj name="Equation" r:id="rId5" imgW="3911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7612" y="2560537"/>
                        <a:ext cx="3911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897324" y="3986792"/>
            <a:ext cx="5021888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2000" b="1" dirty="0" smtClean="0"/>
              <a:t>通过改变参数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b="1" i="1" dirty="0"/>
              <a:t>，</a:t>
            </a:r>
            <a:r>
              <a:rPr lang="zh-CN" altLang="en-US" sz="2000" b="1" dirty="0" smtClean="0"/>
              <a:t>可以调整水平视域的大小</a:t>
            </a:r>
            <a:endParaRPr lang="zh-CN" altLang="en-US" sz="2000" b="1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3897324" y="4794357"/>
            <a:ext cx="4359848" cy="4985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zh-CN" altLang="en-US" sz="2000" b="1" dirty="0" smtClean="0"/>
              <a:t>是视平面的设定宽度，为指定常量</a:t>
            </a:r>
            <a:endParaRPr lang="zh-CN" alt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962135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2" y="149633"/>
            <a:ext cx="2514818" cy="12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149633"/>
            <a:ext cx="2511105" cy="12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2" y="1439057"/>
            <a:ext cx="2522965" cy="12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1439057"/>
            <a:ext cx="2530376" cy="12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2" y="2728481"/>
            <a:ext cx="2530376" cy="12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2728481"/>
            <a:ext cx="2520741" cy="12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2" y="4017905"/>
            <a:ext cx="2522965" cy="12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4017905"/>
            <a:ext cx="2525929" cy="12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2" y="5307330"/>
            <a:ext cx="2520741" cy="12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5307330"/>
            <a:ext cx="2508883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3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存在的不足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1930" y="1332401"/>
            <a:ext cx="8740142" cy="68326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zh-CN" sz="2000" b="1" dirty="0"/>
              <a:t>区域提取方面，变角度线扫描在算法的效率上仍需要</a:t>
            </a:r>
            <a:r>
              <a:rPr lang="zh-CN" altLang="zh-CN" sz="2000" b="1" dirty="0" smtClean="0"/>
              <a:t>改进</a:t>
            </a:r>
            <a:endParaRPr lang="en-US" altLang="zh-CN" sz="20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01930" y="2521726"/>
            <a:ext cx="8740142" cy="7755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图像校正方面，纵向压缩柱面投影算法在水平方向的校正效果仍需要进一步</a:t>
            </a:r>
            <a:r>
              <a:rPr lang="zh-CN" altLang="zh-CN" sz="2000" b="1" dirty="0" smtClean="0"/>
              <a:t>改进</a:t>
            </a:r>
            <a:endParaRPr lang="zh-CN" altLang="en-US" sz="2000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01930" y="3719564"/>
            <a:ext cx="8740142" cy="4985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图像拼接方面，拼接算法的稳定性有待进一步</a:t>
            </a:r>
            <a:r>
              <a:rPr lang="zh-CN" altLang="zh-CN" sz="2000" b="1" dirty="0" smtClean="0"/>
              <a:t>提高</a:t>
            </a:r>
            <a:endParaRPr lang="zh-CN" altLang="en-US" sz="2000" b="1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01930" y="4808044"/>
            <a:ext cx="8740142" cy="7755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zh-CN" sz="2000" b="1" dirty="0"/>
              <a:t>浏览器实时绘制图像需要进一步提高效率</a:t>
            </a:r>
            <a:r>
              <a:rPr lang="zh-CN" altLang="zh-CN" sz="2000" b="1" dirty="0" smtClean="0"/>
              <a:t>，尝试</a:t>
            </a:r>
            <a:r>
              <a:rPr lang="zh-CN" altLang="zh-CN" sz="2000" b="1" dirty="0"/>
              <a:t>使用</a:t>
            </a:r>
            <a:r>
              <a:rPr lang="en-US" altLang="zh-CN" sz="2000" b="1" dirty="0"/>
              <a:t>GPU</a:t>
            </a:r>
            <a:r>
              <a:rPr lang="zh-CN" altLang="zh-CN" sz="2000" b="1" dirty="0"/>
              <a:t>加速，或在算法上进行</a:t>
            </a:r>
            <a:r>
              <a:rPr lang="zh-CN" altLang="zh-CN" sz="2000" b="1" dirty="0" smtClean="0"/>
              <a:t>改进</a:t>
            </a:r>
            <a:endParaRPr lang="zh-CN" alt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229162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748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虚拟现实与生活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663344" y="1897388"/>
            <a:ext cx="2278728" cy="3870151"/>
            <a:chOff x="5975202" y="1348686"/>
            <a:chExt cx="2297127" cy="390139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t="7944" b="4282"/>
            <a:stretch/>
          </p:blipFill>
          <p:spPr>
            <a:xfrm>
              <a:off x="5975202" y="1348686"/>
              <a:ext cx="2297127" cy="303958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60891" t="42150" b="17476"/>
            <a:stretch/>
          </p:blipFill>
          <p:spPr>
            <a:xfrm>
              <a:off x="6479314" y="4404049"/>
              <a:ext cx="1288902" cy="8460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组合 13"/>
          <p:cNvGrpSpPr/>
          <p:nvPr/>
        </p:nvGrpSpPr>
        <p:grpSpPr>
          <a:xfrm>
            <a:off x="201930" y="1897388"/>
            <a:ext cx="3425113" cy="3871514"/>
            <a:chOff x="201930" y="1897388"/>
            <a:chExt cx="3425113" cy="38715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/>
            <a:srcRect l="-1" r="436"/>
            <a:stretch/>
          </p:blipFill>
          <p:spPr>
            <a:xfrm>
              <a:off x="201930" y="1897388"/>
              <a:ext cx="3425113" cy="25374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3213" b="38970"/>
            <a:stretch/>
          </p:blipFill>
          <p:spPr>
            <a:xfrm>
              <a:off x="737831" y="4928280"/>
              <a:ext cx="2458269" cy="84062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905688" y="2271954"/>
            <a:ext cx="2481971" cy="3495585"/>
            <a:chOff x="3905688" y="2271954"/>
            <a:chExt cx="2481971" cy="3495585"/>
          </a:xfrm>
        </p:grpSpPr>
        <p:pic>
          <p:nvPicPr>
            <p:cNvPr id="1028" name="Picture 4" descr="http://frbird.qiniudn.com/topic/150309/54fd4959fc8b12991c8b5853-2-hd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688" y="2271954"/>
              <a:ext cx="2467984" cy="1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5688" y="4701910"/>
              <a:ext cx="2481971" cy="1065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4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场景漫游</a:t>
            </a:r>
            <a:endParaRPr lang="en-US" dirty="0"/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1598064" y="1187621"/>
            <a:ext cx="7344008" cy="871914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235" b="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699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44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452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1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+mj-ea"/>
                <a:ea typeface="+mj-ea"/>
                <a:cs typeface="Segoe UI Black" panose="020B0A02040204020203" pitchFamily="34" charset="0"/>
              </a:rPr>
              <a:t>虚拟现实的一个研究领域</a:t>
            </a:r>
            <a:endParaRPr lang="en-US" altLang="zh-CN" b="1" dirty="0" smtClean="0">
              <a:latin typeface="+mj-ea"/>
              <a:ea typeface="+mj-ea"/>
              <a:cs typeface="Segoe UI Black" panose="020B0A02040204020203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09750"/>
              </p:ext>
            </p:extLst>
          </p:nvPr>
        </p:nvGraphicFramePr>
        <p:xfrm>
          <a:off x="201930" y="2110809"/>
          <a:ext cx="8740143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310"/>
                <a:gridCol w="3161944"/>
                <a:gridCol w="43358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研究方式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实现方式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特点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场景建模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建立精确三维模型，并进行纹理、光影等渲染处理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对系统计算能力要求高，场景自由度较高，可以创建现实中不存在的场景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图像绘制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利用已有场景图像构建不同视点图像信息进行浏览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建模相对容易，绘制速度较快，真实感强，精确性不及场景建模方法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占位符 1"/>
          <p:cNvSpPr txBox="1">
            <a:spLocks/>
          </p:cNvSpPr>
          <p:nvPr/>
        </p:nvSpPr>
        <p:spPr>
          <a:xfrm>
            <a:off x="1397910" y="4954891"/>
            <a:ext cx="6348181" cy="871914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235" b="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699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44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452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1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本文使用 </a:t>
            </a: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cs typeface="Segoe UI Black" panose="020B0A02040204020203" pitchFamily="34" charset="0"/>
              </a:rPr>
              <a:t>图像绘制 </a:t>
            </a:r>
            <a:r>
              <a:rPr lang="zh-CN" altLang="en-US" sz="3200" b="1" dirty="0" smtClean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的研究方式</a:t>
            </a:r>
            <a:endParaRPr lang="en-US" altLang="zh-CN" sz="3200" b="1" dirty="0" smtClean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全景浏览实施步骤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81492" y="5703712"/>
            <a:ext cx="5400000" cy="540000"/>
          </a:xfrm>
        </p:spPr>
        <p:txBody>
          <a:bodyPr anchor="ctr" anchorCtr="0"/>
          <a:lstStyle/>
          <a:p>
            <a:r>
              <a:rPr lang="zh-CN" altLang="en-US" sz="3200" dirty="0" smtClean="0">
                <a:solidFill>
                  <a:schemeClr val="tx1"/>
                </a:solidFill>
              </a:rPr>
              <a:t>全景图漫游浏览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8804" y="1316222"/>
            <a:ext cx="872629" cy="646955"/>
            <a:chOff x="307257" y="1543228"/>
            <a:chExt cx="1052492" cy="7803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7" y="1543228"/>
              <a:ext cx="810000" cy="54000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94" y="1621366"/>
              <a:ext cx="810000" cy="54000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71" y="1694442"/>
              <a:ext cx="810000" cy="54000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9" y="1783530"/>
              <a:ext cx="810000" cy="54000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13" name="Text Placeholder 1"/>
          <p:cNvSpPr txBox="1">
            <a:spLocks/>
          </p:cNvSpPr>
          <p:nvPr/>
        </p:nvSpPr>
        <p:spPr>
          <a:xfrm>
            <a:off x="3481492" y="1374541"/>
            <a:ext cx="5400000" cy="5400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鱼眼镜头获取场景信息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3481492" y="2456834"/>
            <a:ext cx="5400000" cy="5400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图像有效区域参数</a:t>
            </a:r>
            <a:r>
              <a:rPr lang="zh-CN" altLang="en-US" sz="3200" dirty="0" smtClean="0"/>
              <a:t>提取</a:t>
            </a:r>
            <a:endParaRPr lang="en-US" altLang="zh-CN" sz="3200" dirty="0"/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3481492" y="3539127"/>
            <a:ext cx="5400000" cy="5400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鱼眼图像校正</a:t>
            </a:r>
            <a:endParaRPr lang="en-US" altLang="zh-CN" sz="3200" dirty="0"/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3481492" y="4621420"/>
            <a:ext cx="5400000" cy="5400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校正图像拼接</a:t>
            </a:r>
            <a:endParaRPr lang="en-US" altLang="zh-CN" sz="3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 r="15539"/>
          <a:stretch/>
        </p:blipFill>
        <p:spPr>
          <a:xfrm>
            <a:off x="1229675" y="2338901"/>
            <a:ext cx="811758" cy="770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9" y="4580617"/>
            <a:ext cx="1671744" cy="61651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351953" y="3460216"/>
            <a:ext cx="689480" cy="694709"/>
            <a:chOff x="663532" y="4383013"/>
            <a:chExt cx="971836" cy="979206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32" y="4383013"/>
              <a:ext cx="720000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70" y="4466958"/>
              <a:ext cx="720000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08" y="4555581"/>
              <a:ext cx="720000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68" y="4642219"/>
              <a:ext cx="720000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9" name="Picture 4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4219">
            <a:off x="1106514" y="5716643"/>
            <a:ext cx="870175" cy="51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2623559" y="1540215"/>
            <a:ext cx="282012" cy="282012"/>
            <a:chOff x="2623559" y="2273181"/>
            <a:chExt cx="282012" cy="282012"/>
          </a:xfrm>
        </p:grpSpPr>
        <p:sp>
          <p:nvSpPr>
            <p:cNvPr id="30" name="椭圆 29"/>
            <p:cNvSpPr/>
            <p:nvPr/>
          </p:nvSpPr>
          <p:spPr>
            <a:xfrm>
              <a:off x="2623559" y="2273181"/>
              <a:ext cx="282012" cy="282012"/>
            </a:xfrm>
            <a:prstGeom prst="ellipse">
              <a:avLst/>
            </a:prstGeom>
            <a:noFill/>
            <a:ln w="381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zh-CN" altLang="en-US" sz="2000" dirty="0" err="1" smtClean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2674021" y="2323643"/>
              <a:ext cx="181087" cy="181087"/>
            </a:xfrm>
            <a:prstGeom prst="ellipse">
              <a:avLst/>
            </a:prstGeom>
            <a:noFill/>
            <a:ln w="127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zh-CN" altLang="en-US" sz="2000" dirty="0" err="1" smtClean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23559" y="5832706"/>
            <a:ext cx="282012" cy="282012"/>
            <a:chOff x="2623559" y="2273181"/>
            <a:chExt cx="282012" cy="282012"/>
          </a:xfrm>
        </p:grpSpPr>
        <p:sp>
          <p:nvSpPr>
            <p:cNvPr id="43" name="椭圆 42"/>
            <p:cNvSpPr/>
            <p:nvPr/>
          </p:nvSpPr>
          <p:spPr>
            <a:xfrm>
              <a:off x="2623559" y="2273181"/>
              <a:ext cx="282012" cy="282012"/>
            </a:xfrm>
            <a:prstGeom prst="ellipse">
              <a:avLst/>
            </a:prstGeom>
            <a:noFill/>
            <a:ln w="381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zh-CN" altLang="en-US" sz="2000" dirty="0" err="1" smtClean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2674021" y="2323643"/>
              <a:ext cx="181087" cy="181087"/>
            </a:xfrm>
            <a:prstGeom prst="ellipse">
              <a:avLst/>
            </a:prstGeom>
            <a:noFill/>
            <a:ln w="127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zh-CN" altLang="en-US" sz="2000" dirty="0" err="1" smtClean="0"/>
            </a:p>
          </p:txBody>
        </p:sp>
      </p:grpSp>
      <p:cxnSp>
        <p:nvCxnSpPr>
          <p:cNvPr id="46" name="直接连接符 45"/>
          <p:cNvCxnSpPr>
            <a:stCxn id="30" idx="4"/>
            <a:endCxn id="43" idx="0"/>
          </p:cNvCxnSpPr>
          <p:nvPr/>
        </p:nvCxnSpPr>
        <p:spPr>
          <a:xfrm>
            <a:off x="2764565" y="1822227"/>
            <a:ext cx="0" cy="4010479"/>
          </a:xfrm>
          <a:prstGeom prst="line">
            <a:avLst/>
          </a:prstGeom>
          <a:ln w="12700">
            <a:solidFill>
              <a:srgbClr val="4BA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2707688" y="2652307"/>
            <a:ext cx="113753" cy="113753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707688" y="3750695"/>
            <a:ext cx="113753" cy="113753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707688" y="4831996"/>
            <a:ext cx="113753" cy="113753"/>
          </a:xfrm>
          <a:prstGeom prst="ellipse">
            <a:avLst/>
          </a:prstGeom>
          <a:solidFill>
            <a:srgbClr val="4BACC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鱼眼镜头成像的原理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1250" b="25943"/>
          <a:stretch/>
        </p:blipFill>
        <p:spPr>
          <a:xfrm>
            <a:off x="194310" y="1252498"/>
            <a:ext cx="5810149" cy="501318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55994" y="1349828"/>
            <a:ext cx="2828925" cy="14097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55994" y="3091348"/>
            <a:ext cx="2838450" cy="14097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 rotWithShape="1">
          <a:blip r:embed="rId5"/>
          <a:srcRect b="4104"/>
          <a:stretch/>
        </p:blipFill>
        <p:spPr bwMode="auto">
          <a:xfrm>
            <a:off x="6055994" y="4832868"/>
            <a:ext cx="2838450" cy="1379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754873" y="948469"/>
            <a:ext cx="143116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FF0000"/>
                </a:solidFill>
              </a:rPr>
              <a:t>圆形鱼眼图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54873" y="2686286"/>
            <a:ext cx="143116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dirty="0" smtClean="0"/>
              <a:t>全帧鱼眼图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54873" y="4431509"/>
            <a:ext cx="143116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dirty="0" smtClean="0"/>
              <a:t>鼓形鱼眼图</a:t>
            </a:r>
          </a:p>
        </p:txBody>
      </p:sp>
    </p:spTree>
    <p:extLst>
      <p:ext uri="{BB962C8B-B14F-4D97-AF65-F5344CB8AC3E}">
        <p14:creationId xmlns:p14="http://schemas.microsoft.com/office/powerpoint/2010/main" val="345872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图像有效</a:t>
            </a:r>
            <a:r>
              <a:rPr lang="zh-CN" altLang="en-US" dirty="0"/>
              <a:t>区域参数提取</a:t>
            </a:r>
          </a:p>
        </p:txBody>
      </p:sp>
    </p:spTree>
    <p:extLst>
      <p:ext uri="{BB962C8B-B14F-4D97-AF65-F5344CB8AC3E}">
        <p14:creationId xmlns:p14="http://schemas.microsoft.com/office/powerpoint/2010/main" val="2620584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5594"/>
          <a:stretch/>
        </p:blipFill>
        <p:spPr bwMode="auto">
          <a:xfrm>
            <a:off x="528637" y="1209674"/>
            <a:ext cx="1691317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r="6895"/>
          <a:stretch/>
        </p:blipFill>
        <p:spPr bwMode="auto">
          <a:xfrm>
            <a:off x="566237" y="3137012"/>
            <a:ext cx="1634567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r="5576"/>
          <a:stretch/>
        </p:blipFill>
        <p:spPr bwMode="auto">
          <a:xfrm>
            <a:off x="4973680" y="1209675"/>
            <a:ext cx="1658888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r="7298"/>
          <a:stretch/>
        </p:blipFill>
        <p:spPr bwMode="auto">
          <a:xfrm>
            <a:off x="6886597" y="1209675"/>
            <a:ext cx="1585926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r="4374"/>
          <a:stretch/>
        </p:blipFill>
        <p:spPr bwMode="auto">
          <a:xfrm>
            <a:off x="4973680" y="3137012"/>
            <a:ext cx="1657874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5" r="6861"/>
          <a:stretch/>
        </p:blipFill>
        <p:spPr bwMode="auto">
          <a:xfrm>
            <a:off x="6886597" y="3137012"/>
            <a:ext cx="1578930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r="5215"/>
          <a:stretch/>
        </p:blipFill>
        <p:spPr bwMode="auto">
          <a:xfrm>
            <a:off x="4973680" y="5064349"/>
            <a:ext cx="1666141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r="8149"/>
          <a:stretch/>
        </p:blipFill>
        <p:spPr bwMode="auto">
          <a:xfrm>
            <a:off x="6886597" y="5064349"/>
            <a:ext cx="1578832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接箭头连接符 5"/>
          <p:cNvCxnSpPr>
            <a:endCxn id="16" idx="1"/>
          </p:cNvCxnSpPr>
          <p:nvPr/>
        </p:nvCxnSpPr>
        <p:spPr>
          <a:xfrm flipV="1">
            <a:off x="2200804" y="1929675"/>
            <a:ext cx="2772876" cy="1207338"/>
          </a:xfrm>
          <a:prstGeom prst="straightConnector1">
            <a:avLst/>
          </a:prstGeom>
          <a:ln w="25400">
            <a:solidFill>
              <a:schemeClr val="tx1"/>
            </a:solidFill>
            <a:headEnd type="diamond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5" idx="3"/>
            <a:endCxn id="18" idx="1"/>
          </p:cNvCxnSpPr>
          <p:nvPr/>
        </p:nvCxnSpPr>
        <p:spPr>
          <a:xfrm>
            <a:off x="2200804" y="3857012"/>
            <a:ext cx="2772876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20" idx="1"/>
          </p:cNvCxnSpPr>
          <p:nvPr/>
        </p:nvCxnSpPr>
        <p:spPr>
          <a:xfrm>
            <a:off x="2200804" y="4577012"/>
            <a:ext cx="2772876" cy="1207337"/>
          </a:xfrm>
          <a:prstGeom prst="straightConnector1">
            <a:avLst/>
          </a:prstGeom>
          <a:ln w="25400">
            <a:solidFill>
              <a:schemeClr val="tx1"/>
            </a:solidFill>
            <a:headEnd type="diamond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三种提取方法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28637" y="2561180"/>
            <a:ext cx="1672167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原图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61975" y="4510351"/>
            <a:ext cx="1638830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灰度图</a:t>
            </a:r>
          </a:p>
        </p:txBody>
      </p:sp>
      <p:sp>
        <p:nvSpPr>
          <p:cNvPr id="34" name="文本框 33"/>
          <p:cNvSpPr txBox="1"/>
          <p:nvPr/>
        </p:nvSpPr>
        <p:spPr>
          <a:xfrm rot="20200593">
            <a:off x="2578454" y="2083382"/>
            <a:ext cx="1974496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面积统计法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34616" y="3407630"/>
            <a:ext cx="1974496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霍夫圆检测</a:t>
            </a:r>
          </a:p>
        </p:txBody>
      </p:sp>
      <p:sp>
        <p:nvSpPr>
          <p:cNvPr id="36" name="文本框 35"/>
          <p:cNvSpPr txBox="1"/>
          <p:nvPr/>
        </p:nvSpPr>
        <p:spPr>
          <a:xfrm rot="1449297">
            <a:off x="2523987" y="4678451"/>
            <a:ext cx="1974496" cy="5539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zh-CN" altLang="en-US" sz="2400" b="1" dirty="0" smtClean="0"/>
              <a:t>线扫描法</a:t>
            </a:r>
          </a:p>
        </p:txBody>
      </p:sp>
    </p:spTree>
    <p:extLst>
      <p:ext uri="{BB962C8B-B14F-4D97-AF65-F5344CB8AC3E}">
        <p14:creationId xmlns:p14="http://schemas.microsoft.com/office/powerpoint/2010/main" val="180649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%20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37160" tIns="109728" rIns="137160" bIns="109728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/>
  <a:custClrLst>
    <a:custClr name="Yellow">
      <a:srgbClr val="FFB900"/>
    </a:custClr>
    <a:custClr name="Orange">
      <a:srgbClr val="D83B01"/>
    </a:custClr>
    <a:custClr name="Light Yellow">
      <a:srgbClr val="FFF100"/>
    </a:custClr>
    <a:custClr name="Light Orange">
      <a:srgbClr val="FF8C00"/>
    </a:custClr>
    <a:custClr name="Dark Red">
      <a:srgbClr val="A80000"/>
    </a:custClr>
    <a:custClr name="Light Magenta">
      <a:srgbClr val="E3008C"/>
    </a:custClr>
    <a:custClr name="Dark Magenta">
      <a:srgbClr val="5C005C"/>
    </a:custClr>
    <a:custClr name="Light Purple">
      <a:srgbClr val="B4A0FF"/>
    </a:custClr>
    <a:custClr name="Dark Purple">
      <a:srgbClr val="32145A"/>
    </a:custClr>
    <a:custClr name="Light Blue">
      <a:srgbClr val="00BCF2"/>
    </a:custClr>
    <a:custClr name="Mid Blue">
      <a:srgbClr val="00188F"/>
    </a:custClr>
    <a:custClr name="Dark Blue">
      <a:srgbClr val="002050"/>
    </a:custClr>
    <a:custClr name="Light Teal">
      <a:srgbClr val="00B294"/>
    </a:custClr>
    <a:custClr name="Dark Teal">
      <a:srgbClr val="004B50"/>
    </a:custClr>
    <a:custClr name="Light Green">
      <a:srgbClr val="BAD80A"/>
    </a:custClr>
    <a:custClr name="Dark Green">
      <a:srgbClr val="004B1C"/>
    </a:custClr>
    <a:custClr name="Dark Gray">
      <a:srgbClr val="505050"/>
    </a:custClr>
  </a:custClrLst>
  <a:extLst>
    <a:ext uri="{05A4C25C-085E-4340-85A3-A5531E510DB2}">
      <thm15:themeFamily xmlns:thm15="http://schemas.microsoft.com/office/thememl/2012/main" name="PPT%20Theme" id="{82616841-7427-4827-869A-BD59E6CB2CB3}" vid="{68DEB26C-E886-4233-AE85-B4E59D32E7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088034EC76843A7AE3BBBE7EF7297" ma:contentTypeVersion="" ma:contentTypeDescription="Create a new document." ma:contentTypeScope="" ma:versionID="e54831d9404b02f599604081d12c8bdb">
  <xsd:schema xmlns:xsd="http://www.w3.org/2001/XMLSchema" xmlns:xs="http://www.w3.org/2001/XMLSchema" xmlns:p="http://schemas.microsoft.com/office/2006/metadata/properties" xmlns:ns2="05FD27EB-CB97-4E61-B9E7-0CFF7914CBAF" xmlns:ns3="27aa9422-7f1f-4c84-9cdf-302b1a67e513" targetNamespace="http://schemas.microsoft.com/office/2006/metadata/properties" ma:root="true" ma:fieldsID="e6742b8942f84682e748d892bf49e120" ns2:_="" ns3:_="">
    <xsd:import namespace="05FD27EB-CB97-4E61-B9E7-0CFF7914CBAF"/>
    <xsd:import namespace="27aa9422-7f1f-4c84-9cdf-302b1a67e513"/>
    <xsd:element name="properties">
      <xsd:complexType>
        <xsd:sequence>
          <xsd:element name="documentManagement">
            <xsd:complexType>
              <xsd:all>
                <xsd:element ref="ns2:Content_x0020_Type"/>
                <xsd:element ref="ns2:Module" minOccurs="0"/>
                <xsd:element ref="ns2:Statu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D27EB-CB97-4E61-B9E7-0CFF7914CBAF" elementFormDefault="qualified">
    <xsd:import namespace="http://schemas.microsoft.com/office/2006/documentManagement/types"/>
    <xsd:import namespace="http://schemas.microsoft.com/office/infopath/2007/PartnerControls"/>
    <xsd:element name="Content_x0020_Type" ma:index="8" ma:displayName="Content Type" ma:format="Dropdown" ma:internalName="Content_x0020_Type">
      <xsd:simpleType>
        <xsd:restriction base="dms:Choice">
          <xsd:enumeration value="Assessment"/>
          <xsd:enumeration value="Assessment Policheck"/>
          <xsd:enumeration value="Break Slides"/>
          <xsd:enumeration value="CC File"/>
          <xsd:enumeration value="CC Policheck"/>
          <xsd:enumeration value="Instructor Image"/>
          <xsd:enumeration value="Outline/Meeting Recordings"/>
          <xsd:enumeration value="Slide Presentation"/>
          <xsd:enumeration value="Slide Presentation Policheck"/>
          <xsd:enumeration value="SME Recruitment"/>
        </xsd:restriction>
      </xsd:simpleType>
    </xsd:element>
    <xsd:element name="Module" ma:index="9" nillable="true" ma:displayName="Module" ma:decimals="0" ma:internalName="Module" ma:percentage="FALSE">
      <xsd:simpleType>
        <xsd:restriction base="dms:Number">
          <xsd:maxInclusive value="40"/>
          <xsd:minInclusive value="1"/>
        </xsd:restriction>
      </xsd:simpleType>
    </xsd:element>
    <xsd:element name="Status" ma:index="1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a9422-7f1f-4c84-9cdf-302b1a67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05FD27EB-CB97-4E61-B9E7-0CFF7914CBAF">Final</Status>
    <Module xmlns="05FD27EB-CB97-4E61-B9E7-0CFF7914CBAF" xsi:nil="true"/>
    <Content_x0020_Type xmlns="05FD27EB-CB97-4E61-B9E7-0CFF7914CBAF">Slide Presentation</Content_x0020_Typ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389823-6212-478A-B839-D82C8B2D36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FD27EB-CB97-4E61-B9E7-0CFF7914CBAF"/>
    <ds:schemaRef ds:uri="27aa9422-7f1f-4c84-9cdf-302b1a67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3A170E-9EB7-41EB-AC4C-ED1B4EF543D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7aa9422-7f1f-4c84-9cdf-302b1a67e513"/>
    <ds:schemaRef ds:uri="http://purl.org/dc/elements/1.1/"/>
    <ds:schemaRef ds:uri="05FD27EB-CB97-4E61-B9E7-0CFF7914CBA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357FDE-9CE6-4418-BBFB-2DEE8DCCB2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886</Words>
  <Application>Microsoft Office PowerPoint</Application>
  <PresentationFormat>全屏显示(4:3)</PresentationFormat>
  <Paragraphs>167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华文行楷</vt:lpstr>
      <vt:lpstr>宋体</vt:lpstr>
      <vt:lpstr>Arial</vt:lpstr>
      <vt:lpstr>Calibri</vt:lpstr>
      <vt:lpstr>Consolas</vt:lpstr>
      <vt:lpstr>Segoe UI</vt:lpstr>
      <vt:lpstr>Segoe UI Black</vt:lpstr>
      <vt:lpstr>Segoe UI Light</vt:lpstr>
      <vt:lpstr>Times New Roman</vt:lpstr>
      <vt:lpstr>PPT%20Theme</vt:lpstr>
      <vt:lpstr>Equation</vt:lpstr>
      <vt:lpstr>Microsoft Visio 绘图</vt:lpstr>
      <vt:lpstr>MathType 6.0 Equation</vt:lpstr>
      <vt:lpstr>天津大学硕士研究生毕业答辩</vt:lpstr>
      <vt:lpstr>PowerPoint 演示文稿</vt:lpstr>
      <vt:lpstr>研究内容导入</vt:lpstr>
      <vt:lpstr>虚拟现实与生活</vt:lpstr>
      <vt:lpstr>场景漫游</vt:lpstr>
      <vt:lpstr>全景浏览实施步骤</vt:lpstr>
      <vt:lpstr>鱼眼镜头成像的原理</vt:lpstr>
      <vt:lpstr>图像有效区域参数提取</vt:lpstr>
      <vt:lpstr>三种提取方法</vt:lpstr>
      <vt:lpstr>提取结果分析</vt:lpstr>
      <vt:lpstr>改进的线扫描法</vt:lpstr>
      <vt:lpstr>改进的线扫描法</vt:lpstr>
      <vt:lpstr>计算方法（Kasa拟合圆）</vt:lpstr>
      <vt:lpstr>鱼眼图像校正</vt:lpstr>
      <vt:lpstr>校正步骤</vt:lpstr>
      <vt:lpstr>(1) 鱼眼图像到单位视球面</vt:lpstr>
      <vt:lpstr>(2) 单位视球面到平面投影</vt:lpstr>
      <vt:lpstr>(2) 单位视球面到平面投影</vt:lpstr>
      <vt:lpstr>实验结果对比</vt:lpstr>
      <vt:lpstr>校正图像拼接</vt:lpstr>
      <vt:lpstr>重叠区域特征点检测与筛选</vt:lpstr>
      <vt:lpstr>重叠区域特征点检测与筛选</vt:lpstr>
      <vt:lpstr>估计场景变换关系</vt:lpstr>
      <vt:lpstr>随机抽样一致策略(RANSAC)</vt:lpstr>
      <vt:lpstr>图像拼接</vt:lpstr>
      <vt:lpstr>兴趣区域(ROI)图像融合</vt:lpstr>
      <vt:lpstr>PowerPoint 演示文稿</vt:lpstr>
      <vt:lpstr>全景图漫游浏览</vt:lpstr>
      <vt:lpstr>全景浏览原理(重投影)</vt:lpstr>
      <vt:lpstr>全景浏览原理(重投影)</vt:lpstr>
      <vt:lpstr>模拟摄像机的定点旋转</vt:lpstr>
      <vt:lpstr>模拟摄像机的焦距调节</vt:lpstr>
      <vt:lpstr>PowerPoint 演示文稿</vt:lpstr>
      <vt:lpstr>存在的不足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2015-05-18T19:05:41Z</dcterms:created>
  <dcterms:modified xsi:type="dcterms:W3CDTF">2015-11-30T15:04:17Z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0x01010016A088034EC76843A7AE3BBBE7EF7297</vt:lpwstr>
  </property>
</Properties>
</file>